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orbel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3" roundtripDataSignature="AMtx7misNRJ/OAhwCFBMZ2BltyOMaSs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ACDA55-70F2-47AC-A2E8-36C6805F13C8}">
  <a:tblStyle styleId="{68ACDA55-70F2-47AC-A2E8-36C6805F13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.fntdata"/><Relationship Id="rId20" Type="http://schemas.openxmlformats.org/officeDocument/2006/relationships/slide" Target="slides/slide14.xml"/><Relationship Id="rId42" Type="http://schemas.openxmlformats.org/officeDocument/2006/relationships/font" Target="fonts/Corbel-boldItalic.fntdata"/><Relationship Id="rId41" Type="http://schemas.openxmlformats.org/officeDocument/2006/relationships/font" Target="fonts/Corbel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Corbel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8f3b353ec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g318f3b353ec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18f3b353ec_0_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8f3b353ec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g318f3b353ec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18f3b353ec_0_20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8f3b353ec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g318f3b353ec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18f3b353ec_0_2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8f3b353ec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g318f3b353ec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18f3b353ec_0_18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81ab2c84b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181ab2c84b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8ddf7e00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18ddf7e009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8ddf7e009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g318ddf7e009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18ddf7e009_0_1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8ddf7e00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g318ddf7e00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18ddf7e009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8ddf7e009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" name="Google Shape;243;g318ddf7e009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18ddf7e009_0_6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8ddf7e00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1" name="Google Shape;261;g318ddf7e009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318ddf7e009_0_8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8f3b353ec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18f3b353ec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81ab2c84b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3181ab2c84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8f3b353ec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318f3b353ec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8f3b353e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7" name="Google Shape;297;g318f3b353ec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318f3b353ec_0_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8f3b353ec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6" name="Google Shape;306;g318f3b353ec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18f3b353ec_0_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8f3b353ec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g318f3b353ec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318f3b353ec_0_5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8f595124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4" name="Google Shape;324;g2f8f5951246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f8f5951246_0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8f3b353ec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1" name="Google Shape;331;g318f3b353ec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18f3b353ec_0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8f3b353ec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" name="Google Shape;72;g318f3b353ec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318f3b353ec_0_27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8f3b353ec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" name="Google Shape;79;g318f3b353ec_0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18f3b353ec_0_27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8f3b353ec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g318f3b353ec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318f3b353ec_0_28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8f3b353ec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g318f3b353ec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318f3b353ec_0_7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8f3b353ec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" name="Google Shape;103;g318f3b353ec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18f3b353ec_0_10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8f3b353ec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Google Shape;111;g318f3b353ec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18f3b353ec_0_1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8f3b353ec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" name="Google Shape;118;g318f3b353ec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18f3b353ec_0_1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ctrTitle"/>
          </p:nvPr>
        </p:nvSpPr>
        <p:spPr>
          <a:xfrm>
            <a:off x="685800" y="590550"/>
            <a:ext cx="8001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685800" y="2190750"/>
            <a:ext cx="8001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2" type="body"/>
          </p:nvPr>
        </p:nvSpPr>
        <p:spPr>
          <a:xfrm>
            <a:off x="685800" y="2647950"/>
            <a:ext cx="8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descr="/Users/ranja/Documents/5-resources/ppt/2018 ppt-with R/new/working files/graphics_HD-title-maroon.png"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0470"/>
            <a:ext cx="9144000" cy="138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 rot="5400000">
            <a:off x="3086100" y="-1085850"/>
            <a:ext cx="2971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 rot="5400000">
            <a:off x="5457825" y="1285875"/>
            <a:ext cx="405765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 rot="5400000">
            <a:off x="1495426" y="-581025"/>
            <a:ext cx="405765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228600" lvl="5" marL="2743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indent="-228600" lvl="6" marL="3200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indent="-228600" lvl="7" marL="3657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indent="-228600" lvl="8" marL="4114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685800" y="1314450"/>
            <a:ext cx="3810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  <p:sp>
        <p:nvSpPr>
          <p:cNvPr id="28" name="Google Shape;28;p11"/>
          <p:cNvSpPr txBox="1"/>
          <p:nvPr>
            <p:ph idx="2" type="body"/>
          </p:nvPr>
        </p:nvSpPr>
        <p:spPr>
          <a:xfrm>
            <a:off x="4648200" y="1314450"/>
            <a:ext cx="3810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457200" y="1151338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33" name="Google Shape;33;p12"/>
          <p:cNvSpPr txBox="1"/>
          <p:nvPr>
            <p:ph idx="3" type="body"/>
          </p:nvPr>
        </p:nvSpPr>
        <p:spPr>
          <a:xfrm>
            <a:off x="4645027" y="1151338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4" name="Google Shape;34;p12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3575050" y="204792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1792288" y="3600453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7A0019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/Users/ranja/Documents/5-resources/ppt/2018 ppt-with R/new/working files/graphics_HD-M-maroon.png" id="12" name="Google Shape;12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852035"/>
            <a:ext cx="9144000" cy="29146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Relationship Id="rId1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Relationship Id="rId1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2.png"/><Relationship Id="rId13" Type="http://schemas.openxmlformats.org/officeDocument/2006/relationships/image" Target="../media/image5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70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685800" y="590550"/>
            <a:ext cx="8001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7A0019"/>
                </a:solidFill>
              </a:rPr>
              <a:t>Potential for Climate Change induced extinction of the Sky Island Species Mount Graham Red Squirrel (</a:t>
            </a:r>
            <a:r>
              <a:rPr i="1" lang="en-US" sz="2600">
                <a:solidFill>
                  <a:srgbClr val="7A0019"/>
                </a:solidFill>
              </a:rPr>
              <a:t>Tamiasciurus hudsonicus grahamensis</a:t>
            </a:r>
            <a:r>
              <a:rPr lang="en-US" sz="2600">
                <a:solidFill>
                  <a:srgbClr val="7A0019"/>
                </a:solidFill>
              </a:rPr>
              <a:t>)</a:t>
            </a:r>
            <a:endParaRPr>
              <a:solidFill>
                <a:srgbClr val="7A0019"/>
              </a:solidFill>
            </a:endParaRPr>
          </a:p>
        </p:txBody>
      </p:sp>
      <p:sp>
        <p:nvSpPr>
          <p:cNvPr id="56" name="Google Shape;56;p1"/>
          <p:cNvSpPr txBox="1"/>
          <p:nvPr>
            <p:ph idx="2" type="body"/>
          </p:nvPr>
        </p:nvSpPr>
        <p:spPr>
          <a:xfrm>
            <a:off x="685800" y="1630800"/>
            <a:ext cx="8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n-US" sz="1400">
                <a:solidFill>
                  <a:srgbClr val="7A0019"/>
                </a:solidFill>
              </a:rPr>
              <a:t>Eric Gibson, Bryan Runck</a:t>
            </a:r>
            <a:endParaRPr sz="1400">
              <a:solidFill>
                <a:srgbClr val="7A0019"/>
              </a:solidFill>
            </a:endParaRPr>
          </a:p>
        </p:txBody>
      </p:sp>
      <p:pic>
        <p:nvPicPr>
          <p:cNvPr id="57" name="Google Shape;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25" y="1949075"/>
            <a:ext cx="2404924" cy="16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183975" y="3463925"/>
            <a:ext cx="3314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595959"/>
                </a:solidFill>
              </a:rPr>
              <a:t>Mount Graham red squirrel (</a:t>
            </a:r>
            <a:r>
              <a:rPr i="1" lang="en-US" sz="600">
                <a:solidFill>
                  <a:srgbClr val="595959"/>
                </a:solidFill>
              </a:rPr>
              <a:t>Tamiasciurus hudsonicus grahamensis</a:t>
            </a:r>
            <a:r>
              <a:rPr lang="en-US" sz="600">
                <a:solidFill>
                  <a:srgbClr val="595959"/>
                </a:solidFill>
              </a:rPr>
              <a:t>)</a:t>
            </a:r>
            <a:endParaRPr sz="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595959"/>
                </a:solidFill>
              </a:rPr>
              <a:t>Source: https://www.arizonahighways.com/sites/default/files/2023-08/0923_Nature.jpg</a:t>
            </a:r>
            <a:endParaRPr sz="600">
              <a:solidFill>
                <a:srgbClr val="595959"/>
              </a:solidFill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030" y="1949075"/>
            <a:ext cx="5453345" cy="16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3328425" y="3463925"/>
            <a:ext cx="44136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595959"/>
                </a:solidFill>
              </a:rPr>
              <a:t>Pinaleño Mountains</a:t>
            </a:r>
            <a:endParaRPr sz="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595959"/>
                </a:solidFill>
              </a:rPr>
              <a:t>Source: </a:t>
            </a:r>
            <a:r>
              <a:rPr lang="en-US" sz="600">
                <a:solidFill>
                  <a:srgbClr val="595959"/>
                </a:solidFill>
              </a:rPr>
              <a:t>https://www.fs.usda.gov/wildflowers/beauty/Sky_Islands/Coronado_NF/PinalenoMountains/index.shtml</a:t>
            </a:r>
            <a:endParaRPr sz="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8f3b353ec_0_133"/>
          <p:cNvSpPr txBox="1"/>
          <p:nvPr/>
        </p:nvSpPr>
        <p:spPr>
          <a:xfrm>
            <a:off x="2386950" y="2622750"/>
            <a:ext cx="4370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ADP = BDP * (2 * ((popSize / carrying_capacity) ** 0.1))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18f3b353ec_0_133"/>
          <p:cNvSpPr txBox="1"/>
          <p:nvPr/>
        </p:nvSpPr>
        <p:spPr>
          <a:xfrm>
            <a:off x="2085900" y="431350"/>
            <a:ext cx="49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ADP = BDP * (2 * ((popSize / carrying_capacity) ** 2))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18f3b353ec_0_133"/>
          <p:cNvSpPr txBox="1"/>
          <p:nvPr>
            <p:ph type="title"/>
          </p:nvPr>
        </p:nvSpPr>
        <p:spPr>
          <a:xfrm>
            <a:off x="120425" y="-985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Death Rate</a:t>
            </a:r>
            <a:endParaRPr/>
          </a:p>
        </p:txBody>
      </p:sp>
      <p:pic>
        <p:nvPicPr>
          <p:cNvPr id="136" name="Google Shape;136;g318f3b353ec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500" y="2977950"/>
            <a:ext cx="7443000" cy="1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18f3b353ec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00" y="762000"/>
            <a:ext cx="7443000" cy="18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8f3b353ec_0_200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Population Simulations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18f3b353ec_0_200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18f3b353ec_0_200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Simulation </a:t>
            </a:r>
            <a:r>
              <a:rPr lang="en-US" sz="1500" u="sng">
                <a:solidFill>
                  <a:srgbClr val="7A0019"/>
                </a:solidFill>
              </a:rPr>
              <a:t>1</a:t>
            </a:r>
            <a:endParaRPr b="0" i="0" sz="1500" u="sng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8f3b353ec_0_200"/>
          <p:cNvSpPr txBox="1"/>
          <p:nvPr/>
        </p:nvSpPr>
        <p:spPr>
          <a:xfrm>
            <a:off x="794700" y="63815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F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DP = </a:t>
            </a:r>
            <a:r>
              <a:rPr lang="en-US">
                <a:solidFill>
                  <a:srgbClr val="595959"/>
                </a:solidFill>
              </a:rPr>
              <a:t>BDP * (1 +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95959"/>
                </a:solidFill>
              </a:rPr>
              <a:t>env_factor) * comp_factor (includes randomness)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18f3b353ec_0_200"/>
          <p:cNvSpPr txBox="1"/>
          <p:nvPr/>
        </p:nvSpPr>
        <p:spPr>
          <a:xfrm>
            <a:off x="3254100" y="873525"/>
            <a:ext cx="2635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</a:rPr>
              <a:t>Multiplier = 0.5</a:t>
            </a:r>
            <a:endParaRPr b="1" sz="1600">
              <a:solidFill>
                <a:srgbClr val="595959"/>
              </a:solidFill>
            </a:endParaRPr>
          </a:p>
        </p:txBody>
      </p:sp>
      <p:pic>
        <p:nvPicPr>
          <p:cNvPr id="148" name="Google Shape;148;g318f3b353ec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5" y="1324350"/>
            <a:ext cx="4426012" cy="15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18f3b353ec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25" y="1324339"/>
            <a:ext cx="4425999" cy="156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18f3b353ec_0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0" y="3065076"/>
            <a:ext cx="4425999" cy="156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8f3b353ec_0_211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Population Simulations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18f3b353ec_0_211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18f3b353ec_0_211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Simulation </a:t>
            </a:r>
            <a:r>
              <a:rPr lang="en-US" sz="1500" u="sng">
                <a:solidFill>
                  <a:srgbClr val="7A0019"/>
                </a:solidFill>
              </a:rPr>
              <a:t>2</a:t>
            </a:r>
            <a:endParaRPr b="0" i="0" sz="1500" u="sng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18f3b353ec_0_211"/>
          <p:cNvSpPr txBox="1"/>
          <p:nvPr/>
        </p:nvSpPr>
        <p:spPr>
          <a:xfrm>
            <a:off x="794700" y="63815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F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DP = </a:t>
            </a:r>
            <a:r>
              <a:rPr lang="en-US">
                <a:solidFill>
                  <a:srgbClr val="595959"/>
                </a:solidFill>
              </a:rPr>
              <a:t>BDP * (1 +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95959"/>
                </a:solidFill>
              </a:rPr>
              <a:t>env_factor) * comp_factor (includes randomness)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18f3b353ec_0_211"/>
          <p:cNvSpPr txBox="1"/>
          <p:nvPr/>
        </p:nvSpPr>
        <p:spPr>
          <a:xfrm>
            <a:off x="3254100" y="873525"/>
            <a:ext cx="2635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</a:rPr>
              <a:t>Multiplier = 0.3</a:t>
            </a:r>
            <a:endParaRPr b="1" sz="1600">
              <a:solidFill>
                <a:srgbClr val="595959"/>
              </a:solidFill>
            </a:endParaRPr>
          </a:p>
        </p:txBody>
      </p:sp>
      <p:pic>
        <p:nvPicPr>
          <p:cNvPr id="161" name="Google Shape;161;g318f3b353ec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0" y="1315270"/>
            <a:ext cx="4461949" cy="158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18f3b353ec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550" y="1323089"/>
            <a:ext cx="4461949" cy="158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18f3b353ec_0_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025" y="3055164"/>
            <a:ext cx="4461949" cy="15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8f3b353ec_0_189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Population Simulations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18f3b353ec_0_189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18f3b353ec_0_189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Simulation </a:t>
            </a:r>
            <a:r>
              <a:rPr lang="en-US" sz="1500" u="sng">
                <a:solidFill>
                  <a:srgbClr val="7A0019"/>
                </a:solidFill>
              </a:rPr>
              <a:t>3</a:t>
            </a:r>
            <a:endParaRPr b="0" i="0" sz="1500" u="sng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18f3b353ec_0_189"/>
          <p:cNvSpPr txBox="1"/>
          <p:nvPr/>
        </p:nvSpPr>
        <p:spPr>
          <a:xfrm>
            <a:off x="794700" y="63815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595959"/>
                </a:solidFill>
              </a:rPr>
              <a:t>F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DP = </a:t>
            </a:r>
            <a:r>
              <a:rPr lang="en-US">
                <a:solidFill>
                  <a:srgbClr val="595959"/>
                </a:solidFill>
              </a:rPr>
              <a:t>BDP * (1 +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95959"/>
                </a:solidFill>
              </a:rPr>
              <a:t>env_factor) * comp_factor (includes randomness)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18f3b353ec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5" y="1324338"/>
            <a:ext cx="4410707" cy="15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8f3b353ec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94" y="1324350"/>
            <a:ext cx="4410707" cy="15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18f3b353ec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650" y="3061102"/>
            <a:ext cx="4410700" cy="15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8f3b353ec_0_189"/>
          <p:cNvSpPr txBox="1"/>
          <p:nvPr/>
        </p:nvSpPr>
        <p:spPr>
          <a:xfrm>
            <a:off x="3254100" y="873525"/>
            <a:ext cx="2635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</a:rPr>
              <a:t>Multiplier = 0.4</a:t>
            </a:r>
            <a:endParaRPr b="1"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81ab2c84b_0_27"/>
          <p:cNvSpPr txBox="1"/>
          <p:nvPr>
            <p:ph type="title"/>
          </p:nvPr>
        </p:nvSpPr>
        <p:spPr>
          <a:xfrm>
            <a:off x="685800" y="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</a:t>
            </a:r>
            <a:endParaRPr/>
          </a:p>
        </p:txBody>
      </p:sp>
      <p:sp>
        <p:nvSpPr>
          <p:cNvPr id="182" name="Google Shape;182;g3181ab2c84b_0_27"/>
          <p:cNvSpPr txBox="1"/>
          <p:nvPr>
            <p:ph idx="1" type="body"/>
          </p:nvPr>
        </p:nvSpPr>
        <p:spPr>
          <a:xfrm>
            <a:off x="685800" y="73770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Not much occurrence data for Mount Graham red squirrel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Preference distributions acquired from red squirrels within the southwestern United States (Arizona and New Mexico)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This species was the most recent common ancestor of Mount Graham red squirrels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accent3"/>
              </a:solidFill>
            </a:endParaRPr>
          </a:p>
        </p:txBody>
      </p:sp>
      <p:pic>
        <p:nvPicPr>
          <p:cNvPr id="183" name="Google Shape;183;g3181ab2c84b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750" y="3005875"/>
            <a:ext cx="2281754" cy="17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181ab2c84b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815" y="3005875"/>
            <a:ext cx="2279910" cy="1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181ab2c84b_0_27"/>
          <p:cNvSpPr txBox="1"/>
          <p:nvPr/>
        </p:nvSpPr>
        <p:spPr>
          <a:xfrm>
            <a:off x="1676925" y="4654075"/>
            <a:ext cx="24534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American red squirrel (</a:t>
            </a:r>
            <a:r>
              <a:rPr b="0" i="1" lang="en-US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Tamiasciurus hudsonicus</a:t>
            </a:r>
            <a:r>
              <a:rPr b="0" i="0" lang="en-US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181ab2c84b_0_27"/>
          <p:cNvSpPr txBox="1"/>
          <p:nvPr/>
        </p:nvSpPr>
        <p:spPr>
          <a:xfrm>
            <a:off x="5244075" y="4654075"/>
            <a:ext cx="27747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Mount Graham red squirrel (</a:t>
            </a:r>
            <a:r>
              <a:rPr b="0" i="1" lang="en-US" sz="5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Tamiasciurus hudsonicus grahamensis</a:t>
            </a:r>
            <a:r>
              <a:rPr b="0" i="0" lang="en-US" sz="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8ddf7e009_0_107"/>
          <p:cNvSpPr txBox="1"/>
          <p:nvPr>
            <p:ph type="title"/>
          </p:nvPr>
        </p:nvSpPr>
        <p:spPr>
          <a:xfrm>
            <a:off x="685800" y="594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</a:t>
            </a:r>
            <a:endParaRPr/>
          </a:p>
        </p:txBody>
      </p:sp>
      <p:sp>
        <p:nvSpPr>
          <p:cNvPr id="192" name="Google Shape;192;g318ddf7e009_0_107"/>
          <p:cNvSpPr txBox="1"/>
          <p:nvPr>
            <p:ph idx="1" type="body"/>
          </p:nvPr>
        </p:nvSpPr>
        <p:spPr>
          <a:xfrm>
            <a:off x="685800" y="1258075"/>
            <a:ext cx="77724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/>
              <a:t>Precipitation and temperature data</a:t>
            </a:r>
            <a:endParaRPr sz="2000" u="sng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Monthly 30-year averages from WorldClim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1-km spatial resolution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/>
              <a:t>Vegetation (NDVI)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Monthly 2023 NDVI values taken from eVIIRS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375-meter spatial resolution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Values are collected and averaged between 7 or 14 days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g318ddf7e009_0_112"/>
          <p:cNvGraphicFramePr/>
          <p:nvPr/>
        </p:nvGraphicFramePr>
        <p:xfrm>
          <a:off x="5285163" y="23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{68ACDA55-70F2-47AC-A2E8-36C6805F13C8}</a:tableStyleId>
              </a:tblPr>
              <a:tblGrid>
                <a:gridCol w="395225"/>
                <a:gridCol w="395225"/>
                <a:gridCol w="395225"/>
                <a:gridCol w="395225"/>
                <a:gridCol w="395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9" name="Google Shape;199;g318ddf7e009_0_112"/>
          <p:cNvSpPr/>
          <p:nvPr/>
        </p:nvSpPr>
        <p:spPr>
          <a:xfrm>
            <a:off x="5376525" y="24246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8ddf7e009_0_112"/>
          <p:cNvSpPr/>
          <p:nvPr/>
        </p:nvSpPr>
        <p:spPr>
          <a:xfrm>
            <a:off x="5778500" y="298052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18ddf7e009_0_112"/>
          <p:cNvSpPr/>
          <p:nvPr/>
        </p:nvSpPr>
        <p:spPr>
          <a:xfrm>
            <a:off x="6554800" y="33093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18ddf7e009_0_112"/>
          <p:cNvSpPr/>
          <p:nvPr/>
        </p:nvSpPr>
        <p:spPr>
          <a:xfrm>
            <a:off x="6648975" y="23993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18ddf7e009_0_112"/>
          <p:cNvSpPr/>
          <p:nvPr/>
        </p:nvSpPr>
        <p:spPr>
          <a:xfrm>
            <a:off x="6239475" y="36997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18ddf7e009_0_112"/>
          <p:cNvSpPr/>
          <p:nvPr/>
        </p:nvSpPr>
        <p:spPr>
          <a:xfrm>
            <a:off x="5285175" y="354122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18ddf7e009_0_112"/>
          <p:cNvSpPr/>
          <p:nvPr/>
        </p:nvSpPr>
        <p:spPr>
          <a:xfrm>
            <a:off x="7168550" y="39837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18ddf7e009_0_112"/>
          <p:cNvSpPr/>
          <p:nvPr/>
        </p:nvSpPr>
        <p:spPr>
          <a:xfrm>
            <a:off x="5727925" y="40238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g318ddf7e009_0_112"/>
          <p:cNvGraphicFramePr/>
          <p:nvPr/>
        </p:nvGraphicFramePr>
        <p:xfrm>
          <a:off x="249663" y="23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{68ACDA55-70F2-47AC-A2E8-36C6805F13C8}</a:tableStyleId>
              </a:tblPr>
              <a:tblGrid>
                <a:gridCol w="395225"/>
                <a:gridCol w="395225"/>
                <a:gridCol w="395225"/>
                <a:gridCol w="395225"/>
                <a:gridCol w="395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8" name="Google Shape;208;g318ddf7e009_0_112"/>
          <p:cNvSpPr/>
          <p:nvPr/>
        </p:nvSpPr>
        <p:spPr>
          <a:xfrm>
            <a:off x="2856138" y="24246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18ddf7e009_0_112"/>
          <p:cNvSpPr/>
          <p:nvPr/>
        </p:nvSpPr>
        <p:spPr>
          <a:xfrm>
            <a:off x="3258113" y="298052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18ddf7e009_0_112"/>
          <p:cNvSpPr/>
          <p:nvPr/>
        </p:nvSpPr>
        <p:spPr>
          <a:xfrm>
            <a:off x="4034413" y="33093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18ddf7e009_0_112"/>
          <p:cNvSpPr/>
          <p:nvPr/>
        </p:nvSpPr>
        <p:spPr>
          <a:xfrm>
            <a:off x="4128588" y="23993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18ddf7e009_0_112"/>
          <p:cNvSpPr/>
          <p:nvPr/>
        </p:nvSpPr>
        <p:spPr>
          <a:xfrm>
            <a:off x="3719088" y="36997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18ddf7e009_0_112"/>
          <p:cNvSpPr/>
          <p:nvPr/>
        </p:nvSpPr>
        <p:spPr>
          <a:xfrm>
            <a:off x="2764788" y="354122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18ddf7e009_0_112"/>
          <p:cNvSpPr/>
          <p:nvPr/>
        </p:nvSpPr>
        <p:spPr>
          <a:xfrm>
            <a:off x="4648163" y="39837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18ddf7e009_0_112"/>
          <p:cNvSpPr/>
          <p:nvPr/>
        </p:nvSpPr>
        <p:spPr>
          <a:xfrm>
            <a:off x="3207538" y="4023875"/>
            <a:ext cx="67500" cy="6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18ddf7e009_0_112"/>
          <p:cNvSpPr/>
          <p:nvPr/>
        </p:nvSpPr>
        <p:spPr>
          <a:xfrm>
            <a:off x="2770088" y="2352675"/>
            <a:ext cx="1976100" cy="1980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18ddf7e009_0_112"/>
          <p:cNvSpPr/>
          <p:nvPr/>
        </p:nvSpPr>
        <p:spPr>
          <a:xfrm>
            <a:off x="2378250" y="3187625"/>
            <a:ext cx="239400" cy="2502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g318ddf7e009_0_112"/>
          <p:cNvCxnSpPr/>
          <p:nvPr/>
        </p:nvCxnSpPr>
        <p:spPr>
          <a:xfrm>
            <a:off x="4804750" y="3312875"/>
            <a:ext cx="408300" cy="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g318ddf7e009_0_112"/>
          <p:cNvSpPr txBox="1"/>
          <p:nvPr/>
        </p:nvSpPr>
        <p:spPr>
          <a:xfrm>
            <a:off x="7539875" y="1514375"/>
            <a:ext cx="1201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Preference Values</a:t>
            </a:r>
            <a:endParaRPr b="0" i="0" sz="1500" u="sng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18ddf7e009_0_112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</a:t>
            </a:r>
            <a:endParaRPr/>
          </a:p>
        </p:txBody>
      </p:sp>
      <p:sp>
        <p:nvSpPr>
          <p:cNvPr id="221" name="Google Shape;221;g318ddf7e009_0_112"/>
          <p:cNvSpPr txBox="1"/>
          <p:nvPr>
            <p:ph idx="1" type="body"/>
          </p:nvPr>
        </p:nvSpPr>
        <p:spPr>
          <a:xfrm>
            <a:off x="99750" y="988475"/>
            <a:ext cx="8944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Raster cell values were extracted at each occurrence data point</a:t>
            </a:r>
            <a:endParaRPr/>
          </a:p>
        </p:txBody>
      </p:sp>
      <p:sp>
        <p:nvSpPr>
          <p:cNvPr id="222" name="Google Shape;222;g318ddf7e009_0_112"/>
          <p:cNvSpPr txBox="1"/>
          <p:nvPr/>
        </p:nvSpPr>
        <p:spPr>
          <a:xfrm>
            <a:off x="7761425" y="2145975"/>
            <a:ext cx="7587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8ddf7e009_0_0"/>
          <p:cNvSpPr txBox="1"/>
          <p:nvPr>
            <p:ph type="title"/>
          </p:nvPr>
        </p:nvSpPr>
        <p:spPr>
          <a:xfrm>
            <a:off x="685800" y="-11857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 - </a:t>
            </a:r>
            <a:r>
              <a:rPr lang="en-US" sz="2500"/>
              <a:t>Precipitation</a:t>
            </a:r>
            <a:endParaRPr sz="2500"/>
          </a:p>
        </p:txBody>
      </p:sp>
      <p:pic>
        <p:nvPicPr>
          <p:cNvPr id="229" name="Google Shape;229;g318ddf7e0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3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8ddf7e00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1117" y="587523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8ddf7e00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4547" y="587523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18ddf7e00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940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18ddf7e009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844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18ddf7e009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91117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18ddf7e00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94547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18ddf7e00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0929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18ddf7e009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7837" y="3443860"/>
            <a:ext cx="2185206" cy="13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18ddf7e00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91122" y="3443849"/>
            <a:ext cx="2185226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18ddf7e009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94527" y="3443849"/>
            <a:ext cx="2185221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18ddf7e009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70933" y="3443860"/>
            <a:ext cx="2185221" cy="13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8ddf7e009_0_66"/>
          <p:cNvSpPr txBox="1"/>
          <p:nvPr>
            <p:ph type="title"/>
          </p:nvPr>
        </p:nvSpPr>
        <p:spPr>
          <a:xfrm>
            <a:off x="685800" y="-11857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 - </a:t>
            </a:r>
            <a:r>
              <a:rPr lang="en-US" sz="2500"/>
              <a:t>Temperature</a:t>
            </a:r>
            <a:endParaRPr sz="2500"/>
          </a:p>
        </p:txBody>
      </p:sp>
      <p:pic>
        <p:nvPicPr>
          <p:cNvPr id="247" name="Google Shape;247;g318ddf7e009_0_66"/>
          <p:cNvPicPr preferRelativeResize="0"/>
          <p:nvPr/>
        </p:nvPicPr>
        <p:blipFill rotWithShape="1">
          <a:blip r:embed="rId3">
            <a:alphaModFix/>
          </a:blip>
          <a:srcRect b="1323" l="0" r="0" t="1332"/>
          <a:stretch/>
        </p:blipFill>
        <p:spPr>
          <a:xfrm>
            <a:off x="187813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18ddf7e009_0_66"/>
          <p:cNvPicPr preferRelativeResize="0"/>
          <p:nvPr/>
        </p:nvPicPr>
        <p:blipFill rotWithShape="1">
          <a:blip r:embed="rId4">
            <a:alphaModFix/>
          </a:blip>
          <a:srcRect b="1323" l="0" r="0" t="1332"/>
          <a:stretch/>
        </p:blipFill>
        <p:spPr>
          <a:xfrm>
            <a:off x="2391117" y="587523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8ddf7e009_0_66"/>
          <p:cNvPicPr preferRelativeResize="0"/>
          <p:nvPr/>
        </p:nvPicPr>
        <p:blipFill rotWithShape="1">
          <a:blip r:embed="rId5">
            <a:alphaModFix/>
          </a:blip>
          <a:srcRect b="1323" l="0" r="0" t="1332"/>
          <a:stretch/>
        </p:blipFill>
        <p:spPr>
          <a:xfrm>
            <a:off x="4594547" y="587523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18ddf7e009_0_66"/>
          <p:cNvPicPr preferRelativeResize="0"/>
          <p:nvPr/>
        </p:nvPicPr>
        <p:blipFill rotWithShape="1">
          <a:blip r:embed="rId6">
            <a:alphaModFix/>
          </a:blip>
          <a:srcRect b="1323" l="0" r="0" t="1332"/>
          <a:stretch/>
        </p:blipFill>
        <p:spPr>
          <a:xfrm>
            <a:off x="6770940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18ddf7e009_0_66"/>
          <p:cNvPicPr preferRelativeResize="0"/>
          <p:nvPr/>
        </p:nvPicPr>
        <p:blipFill rotWithShape="1">
          <a:blip r:embed="rId7">
            <a:alphaModFix/>
          </a:blip>
          <a:srcRect b="1323" l="0" r="0" t="1332"/>
          <a:stretch/>
        </p:blipFill>
        <p:spPr>
          <a:xfrm>
            <a:off x="187844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18ddf7e009_0_66"/>
          <p:cNvPicPr preferRelativeResize="0"/>
          <p:nvPr/>
        </p:nvPicPr>
        <p:blipFill rotWithShape="1">
          <a:blip r:embed="rId8">
            <a:alphaModFix/>
          </a:blip>
          <a:srcRect b="1323" l="0" r="0" t="1332"/>
          <a:stretch/>
        </p:blipFill>
        <p:spPr>
          <a:xfrm>
            <a:off x="2391117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18ddf7e009_0_66"/>
          <p:cNvPicPr preferRelativeResize="0"/>
          <p:nvPr/>
        </p:nvPicPr>
        <p:blipFill rotWithShape="1">
          <a:blip r:embed="rId9">
            <a:alphaModFix/>
          </a:blip>
          <a:srcRect b="1323" l="0" r="0" t="1332"/>
          <a:stretch/>
        </p:blipFill>
        <p:spPr>
          <a:xfrm>
            <a:off x="4594547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18ddf7e009_0_66"/>
          <p:cNvPicPr preferRelativeResize="0"/>
          <p:nvPr/>
        </p:nvPicPr>
        <p:blipFill rotWithShape="1">
          <a:blip r:embed="rId10">
            <a:alphaModFix/>
          </a:blip>
          <a:srcRect b="1323" l="0" r="0" t="1332"/>
          <a:stretch/>
        </p:blipFill>
        <p:spPr>
          <a:xfrm>
            <a:off x="6770929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8ddf7e009_0_66"/>
          <p:cNvPicPr preferRelativeResize="0"/>
          <p:nvPr/>
        </p:nvPicPr>
        <p:blipFill rotWithShape="1">
          <a:blip r:embed="rId11">
            <a:alphaModFix/>
          </a:blip>
          <a:srcRect b="1323" l="0" r="0" t="1332"/>
          <a:stretch/>
        </p:blipFill>
        <p:spPr>
          <a:xfrm>
            <a:off x="187837" y="3443860"/>
            <a:ext cx="2185206" cy="13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18ddf7e009_0_66"/>
          <p:cNvPicPr preferRelativeResize="0"/>
          <p:nvPr/>
        </p:nvPicPr>
        <p:blipFill rotWithShape="1">
          <a:blip r:embed="rId12">
            <a:alphaModFix/>
          </a:blip>
          <a:srcRect b="1323" l="0" r="0" t="1332"/>
          <a:stretch/>
        </p:blipFill>
        <p:spPr>
          <a:xfrm>
            <a:off x="2391122" y="3443849"/>
            <a:ext cx="2185226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18ddf7e009_0_66"/>
          <p:cNvPicPr preferRelativeResize="0"/>
          <p:nvPr/>
        </p:nvPicPr>
        <p:blipFill rotWithShape="1">
          <a:blip r:embed="rId13">
            <a:alphaModFix/>
          </a:blip>
          <a:srcRect b="1323" l="0" r="0" t="1332"/>
          <a:stretch/>
        </p:blipFill>
        <p:spPr>
          <a:xfrm>
            <a:off x="4594527" y="3443849"/>
            <a:ext cx="2185221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18ddf7e009_0_66"/>
          <p:cNvPicPr preferRelativeResize="0"/>
          <p:nvPr/>
        </p:nvPicPr>
        <p:blipFill rotWithShape="1">
          <a:blip r:embed="rId14">
            <a:alphaModFix/>
          </a:blip>
          <a:srcRect b="1323" l="0" r="0" t="1332"/>
          <a:stretch/>
        </p:blipFill>
        <p:spPr>
          <a:xfrm>
            <a:off x="6770933" y="3443860"/>
            <a:ext cx="2185221" cy="13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8ddf7e009_0_83"/>
          <p:cNvSpPr txBox="1"/>
          <p:nvPr>
            <p:ph type="title"/>
          </p:nvPr>
        </p:nvSpPr>
        <p:spPr>
          <a:xfrm>
            <a:off x="685800" y="-11857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Choosing Preferences - </a:t>
            </a:r>
            <a:r>
              <a:rPr lang="en-US" sz="2500"/>
              <a:t>NDVI</a:t>
            </a:r>
            <a:endParaRPr sz="2500"/>
          </a:p>
        </p:txBody>
      </p:sp>
      <p:pic>
        <p:nvPicPr>
          <p:cNvPr id="265" name="Google Shape;265;g318ddf7e009_0_83"/>
          <p:cNvPicPr preferRelativeResize="0"/>
          <p:nvPr/>
        </p:nvPicPr>
        <p:blipFill rotWithShape="1">
          <a:blip r:embed="rId3">
            <a:alphaModFix/>
          </a:blip>
          <a:srcRect b="1323" l="0" r="0" t="1332"/>
          <a:stretch/>
        </p:blipFill>
        <p:spPr>
          <a:xfrm>
            <a:off x="187813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18ddf7e009_0_83"/>
          <p:cNvPicPr preferRelativeResize="0"/>
          <p:nvPr/>
        </p:nvPicPr>
        <p:blipFill rotWithShape="1">
          <a:blip r:embed="rId4">
            <a:alphaModFix/>
          </a:blip>
          <a:srcRect b="1323" l="0" r="0" t="1332"/>
          <a:stretch/>
        </p:blipFill>
        <p:spPr>
          <a:xfrm>
            <a:off x="2391117" y="587523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8ddf7e009_0_83"/>
          <p:cNvPicPr preferRelativeResize="0"/>
          <p:nvPr/>
        </p:nvPicPr>
        <p:blipFill rotWithShape="1">
          <a:blip r:embed="rId5">
            <a:alphaModFix/>
          </a:blip>
          <a:srcRect b="1323" l="0" r="0" t="1332"/>
          <a:stretch/>
        </p:blipFill>
        <p:spPr>
          <a:xfrm>
            <a:off x="4594547" y="587523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8ddf7e009_0_83"/>
          <p:cNvPicPr preferRelativeResize="0"/>
          <p:nvPr/>
        </p:nvPicPr>
        <p:blipFill rotWithShape="1">
          <a:blip r:embed="rId6">
            <a:alphaModFix/>
          </a:blip>
          <a:srcRect b="1323" l="0" r="0" t="1332"/>
          <a:stretch/>
        </p:blipFill>
        <p:spPr>
          <a:xfrm>
            <a:off x="6770940" y="587500"/>
            <a:ext cx="2185247" cy="133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18ddf7e009_0_83"/>
          <p:cNvPicPr preferRelativeResize="0"/>
          <p:nvPr/>
        </p:nvPicPr>
        <p:blipFill rotWithShape="1">
          <a:blip r:embed="rId7">
            <a:alphaModFix/>
          </a:blip>
          <a:srcRect b="1323" l="0" r="0" t="1332"/>
          <a:stretch/>
        </p:blipFill>
        <p:spPr>
          <a:xfrm>
            <a:off x="187844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8ddf7e009_0_83"/>
          <p:cNvPicPr preferRelativeResize="0"/>
          <p:nvPr/>
        </p:nvPicPr>
        <p:blipFill rotWithShape="1">
          <a:blip r:embed="rId8">
            <a:alphaModFix/>
          </a:blip>
          <a:srcRect b="1323" l="0" r="0" t="1332"/>
          <a:stretch/>
        </p:blipFill>
        <p:spPr>
          <a:xfrm>
            <a:off x="2391117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18ddf7e009_0_83"/>
          <p:cNvPicPr preferRelativeResize="0"/>
          <p:nvPr/>
        </p:nvPicPr>
        <p:blipFill rotWithShape="1">
          <a:blip r:embed="rId9">
            <a:alphaModFix/>
          </a:blip>
          <a:srcRect b="1323" l="0" r="0" t="1332"/>
          <a:stretch/>
        </p:blipFill>
        <p:spPr>
          <a:xfrm>
            <a:off x="4594547" y="2015692"/>
            <a:ext cx="2185201" cy="13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8ddf7e009_0_83"/>
          <p:cNvPicPr preferRelativeResize="0"/>
          <p:nvPr/>
        </p:nvPicPr>
        <p:blipFill rotWithShape="1">
          <a:blip r:embed="rId10">
            <a:alphaModFix/>
          </a:blip>
          <a:srcRect b="1323" l="0" r="0" t="1332"/>
          <a:stretch/>
        </p:blipFill>
        <p:spPr>
          <a:xfrm>
            <a:off x="6770929" y="2015680"/>
            <a:ext cx="2185247" cy="13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8ddf7e009_0_83"/>
          <p:cNvPicPr preferRelativeResize="0"/>
          <p:nvPr/>
        </p:nvPicPr>
        <p:blipFill rotWithShape="1">
          <a:blip r:embed="rId11">
            <a:alphaModFix/>
          </a:blip>
          <a:srcRect b="1323" l="0" r="0" t="1332"/>
          <a:stretch/>
        </p:blipFill>
        <p:spPr>
          <a:xfrm>
            <a:off x="187837" y="3443860"/>
            <a:ext cx="2185206" cy="13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8ddf7e009_0_83"/>
          <p:cNvPicPr preferRelativeResize="0"/>
          <p:nvPr/>
        </p:nvPicPr>
        <p:blipFill rotWithShape="1">
          <a:blip r:embed="rId12">
            <a:alphaModFix/>
          </a:blip>
          <a:srcRect b="1323" l="0" r="0" t="1332"/>
          <a:stretch/>
        </p:blipFill>
        <p:spPr>
          <a:xfrm>
            <a:off x="2391122" y="3443849"/>
            <a:ext cx="2185226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18ddf7e009_0_83"/>
          <p:cNvPicPr preferRelativeResize="0"/>
          <p:nvPr/>
        </p:nvPicPr>
        <p:blipFill rotWithShape="1">
          <a:blip r:embed="rId13">
            <a:alphaModFix/>
          </a:blip>
          <a:srcRect b="1323" l="0" r="0" t="1332"/>
          <a:stretch/>
        </p:blipFill>
        <p:spPr>
          <a:xfrm>
            <a:off x="4594527" y="3443849"/>
            <a:ext cx="2185221" cy="13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8ddf7e009_0_83"/>
          <p:cNvPicPr preferRelativeResize="0"/>
          <p:nvPr/>
        </p:nvPicPr>
        <p:blipFill rotWithShape="1">
          <a:blip r:embed="rId14">
            <a:alphaModFix/>
          </a:blip>
          <a:srcRect b="1323" l="0" r="0" t="1332"/>
          <a:stretch/>
        </p:blipFill>
        <p:spPr>
          <a:xfrm>
            <a:off x="6770933" y="3443860"/>
            <a:ext cx="2185221" cy="13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8f3b353ec_0_60"/>
          <p:cNvSpPr txBox="1"/>
          <p:nvPr>
            <p:ph type="title"/>
          </p:nvPr>
        </p:nvSpPr>
        <p:spPr>
          <a:xfrm>
            <a:off x="685800" y="1901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American Red Squirrel (</a:t>
            </a:r>
            <a:r>
              <a:rPr i="1" lang="en-US"/>
              <a:t>Tamiasciurus hudsonicus</a:t>
            </a:r>
            <a:r>
              <a:rPr lang="en-US"/>
              <a:t>) Facts</a:t>
            </a:r>
            <a:endParaRPr/>
          </a:p>
        </p:txBody>
      </p:sp>
      <p:sp>
        <p:nvSpPr>
          <p:cNvPr id="66" name="Google Shape;66;g318f3b353ec_0_60"/>
          <p:cNvSpPr txBox="1"/>
          <p:nvPr>
            <p:ph idx="1" type="body"/>
          </p:nvPr>
        </p:nvSpPr>
        <p:spPr>
          <a:xfrm>
            <a:off x="685800" y="1465625"/>
            <a:ext cx="52590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Range of offspring: </a:t>
            </a:r>
            <a:r>
              <a:rPr lang="en-US" sz="2000"/>
              <a:t>1 - 8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Average number of offspring: </a:t>
            </a:r>
            <a:r>
              <a:rPr lang="en-US" sz="2000"/>
              <a:t>~4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Year reaching maturity: </a:t>
            </a:r>
            <a:r>
              <a:rPr lang="en-US" sz="2000"/>
              <a:t>1 year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Percent of individuals who give birth every year: </a:t>
            </a:r>
            <a:r>
              <a:rPr lang="en-US" sz="2000"/>
              <a:t>~45%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Average lifespan: </a:t>
            </a:r>
            <a:r>
              <a:rPr lang="en-US" sz="2000"/>
              <a:t>5 years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Maximum recorded age: </a:t>
            </a:r>
            <a:r>
              <a:rPr lang="en-US" sz="2000"/>
              <a:t>10 years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Infant mortality: </a:t>
            </a:r>
            <a:r>
              <a:rPr lang="en-US" sz="2000"/>
              <a:t>75%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chemeClr val="accent3"/>
              </a:solidFill>
            </a:endParaRPr>
          </a:p>
        </p:txBody>
      </p:sp>
      <p:sp>
        <p:nvSpPr>
          <p:cNvPr id="67" name="Google Shape;67;g318f3b353ec_0_60"/>
          <p:cNvSpPr txBox="1"/>
          <p:nvPr/>
        </p:nvSpPr>
        <p:spPr>
          <a:xfrm>
            <a:off x="6135875" y="4401825"/>
            <a:ext cx="33111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American red squirrel (</a:t>
            </a:r>
            <a:r>
              <a:rPr b="0" i="1" lang="en-US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Tamiasciurus hudsonicus</a:t>
            </a:r>
            <a:r>
              <a:rPr b="0" i="0" lang="en-US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595959"/>
                </a:solidFill>
              </a:rPr>
              <a:t>Source: https://www.flickr.com/photos/gillesgonthier/2050894357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68" name="Google Shape;68;g318f3b353ec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1301" y="1060525"/>
            <a:ext cx="2578099" cy="34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18f3b353ec_0_60"/>
          <p:cNvSpPr txBox="1"/>
          <p:nvPr/>
        </p:nvSpPr>
        <p:spPr>
          <a:xfrm>
            <a:off x="0" y="4631125"/>
            <a:ext cx="28905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Sources: </a:t>
            </a:r>
            <a:r>
              <a:rPr b="0" i="1" lang="en-US" sz="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Murray 2000; Steele 1998</a:t>
            </a:r>
            <a:endParaRPr b="0" i="1" sz="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181ab2c84b_0_6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401" y="916799"/>
            <a:ext cx="5889174" cy="36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81ab2c84b_0_6"/>
          <p:cNvSpPr txBox="1"/>
          <p:nvPr>
            <p:ph type="title"/>
          </p:nvPr>
        </p:nvSpPr>
        <p:spPr>
          <a:xfrm>
            <a:off x="542100" y="0"/>
            <a:ext cx="8059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Individual Unique Preferences - </a:t>
            </a:r>
            <a:r>
              <a:rPr lang="en-US" sz="2500"/>
              <a:t>Precipitation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"/>
          <p:cNvSpPr txBox="1"/>
          <p:nvPr>
            <p:ph type="title"/>
          </p:nvPr>
        </p:nvSpPr>
        <p:spPr>
          <a:xfrm>
            <a:off x="542100" y="0"/>
            <a:ext cx="8059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Individual Unique Preferences - </a:t>
            </a:r>
            <a:r>
              <a:rPr lang="en-US" sz="2500"/>
              <a:t>Temperature</a:t>
            </a:r>
            <a:endParaRPr sz="2500"/>
          </a:p>
        </p:txBody>
      </p:sp>
      <p:pic>
        <p:nvPicPr>
          <p:cNvPr id="288" name="Google Shape;288;p2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425" y="916800"/>
            <a:ext cx="5889159" cy="364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8f3b353ec_0_11"/>
          <p:cNvSpPr txBox="1"/>
          <p:nvPr>
            <p:ph type="title"/>
          </p:nvPr>
        </p:nvSpPr>
        <p:spPr>
          <a:xfrm>
            <a:off x="542100" y="0"/>
            <a:ext cx="8059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Individual Unique Preferences - </a:t>
            </a:r>
            <a:r>
              <a:rPr lang="en-US" sz="2500"/>
              <a:t>NDVI</a:t>
            </a:r>
            <a:endParaRPr sz="2500"/>
          </a:p>
        </p:txBody>
      </p:sp>
      <p:pic>
        <p:nvPicPr>
          <p:cNvPr id="294" name="Google Shape;294;g318f3b353ec_0_11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425" y="857411"/>
            <a:ext cx="5889150" cy="36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8f3b353ec_0_23"/>
          <p:cNvSpPr txBox="1"/>
          <p:nvPr>
            <p:ph type="title"/>
          </p:nvPr>
        </p:nvSpPr>
        <p:spPr>
          <a:xfrm>
            <a:off x="685800" y="611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Wildfires</a:t>
            </a:r>
            <a:endParaRPr/>
          </a:p>
        </p:txBody>
      </p:sp>
      <p:sp>
        <p:nvSpPr>
          <p:cNvPr id="301" name="Google Shape;301;g318f3b353ec_0_23"/>
          <p:cNvSpPr txBox="1"/>
          <p:nvPr>
            <p:ph idx="1" type="body"/>
          </p:nvPr>
        </p:nvSpPr>
        <p:spPr>
          <a:xfrm>
            <a:off x="445075" y="949200"/>
            <a:ext cx="34905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Wildfires can cause the most severe damage to Mount Graham red squirrel populations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Damage is still varied</a:t>
            </a:r>
            <a:endParaRPr/>
          </a:p>
        </p:txBody>
      </p:sp>
      <p:pic>
        <p:nvPicPr>
          <p:cNvPr id="302" name="Google Shape;302;g318f3b353ec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175" y="648975"/>
            <a:ext cx="4656651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8f3b353ec_0_23"/>
          <p:cNvSpPr txBox="1"/>
          <p:nvPr/>
        </p:nvSpPr>
        <p:spPr>
          <a:xfrm>
            <a:off x="4343825" y="3621600"/>
            <a:ext cx="4521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Source: 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https://cales.arizona.edu/research/redsquirrel/mgrs-data.html#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8f3b353ec_0_32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Wildfires</a:t>
            </a:r>
            <a:endParaRPr/>
          </a:p>
        </p:txBody>
      </p:sp>
      <p:sp>
        <p:nvSpPr>
          <p:cNvPr id="310" name="Google Shape;310;g318f3b353ec_0_32"/>
          <p:cNvSpPr txBox="1"/>
          <p:nvPr>
            <p:ph idx="1" type="body"/>
          </p:nvPr>
        </p:nvSpPr>
        <p:spPr>
          <a:xfrm>
            <a:off x="314625" y="1085850"/>
            <a:ext cx="4761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2017 Frye Fire was particularly destructive, killing 86% of the population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Due to a changing climate and former wildfire prevention measures, wildfires have become more prevalent recently</a:t>
            </a:r>
            <a:endParaRPr/>
          </a:p>
        </p:txBody>
      </p:sp>
      <p:pic>
        <p:nvPicPr>
          <p:cNvPr id="311" name="Google Shape;311;g318f3b353e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6325" y="228600"/>
            <a:ext cx="3448474" cy="193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18f3b353ec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6325" y="2630349"/>
            <a:ext cx="3448475" cy="17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18f3b353ec_0_32"/>
          <p:cNvSpPr txBox="1"/>
          <p:nvPr/>
        </p:nvSpPr>
        <p:spPr>
          <a:xfrm>
            <a:off x="5243975" y="2095100"/>
            <a:ext cx="36183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Forest damage from the Frye Fire (2017) - </a:t>
            </a:r>
            <a:endParaRPr b="0" i="0" sz="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600">
                <a:solidFill>
                  <a:srgbClr val="595959"/>
                </a:solidFill>
              </a:rPr>
              <a:t>ource: </a:t>
            </a:r>
            <a:r>
              <a:rPr b="0" i="1" lang="en-US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https://cales.arizona.edu/research/redsquirrel/fryefire-main.html</a:t>
            </a:r>
            <a:endParaRPr b="0" i="1" sz="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18f3b353ec_0_32"/>
          <p:cNvSpPr txBox="1"/>
          <p:nvPr/>
        </p:nvSpPr>
        <p:spPr>
          <a:xfrm>
            <a:off x="5243975" y="4303000"/>
            <a:ext cx="34275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Spatial extent of the  Frye Fire (2017) </a:t>
            </a:r>
            <a:endParaRPr sz="6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>
                <a:solidFill>
                  <a:srgbClr val="595959"/>
                </a:solidFill>
              </a:rPr>
              <a:t>Source: </a:t>
            </a:r>
            <a:r>
              <a:rPr b="0" i="1" lang="en-US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https://wildfiretoday.com/tag/frye-fire/</a:t>
            </a:r>
            <a:endParaRPr b="0" i="1" sz="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8f3b353ec_0_53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Wildfires</a:t>
            </a:r>
            <a:endParaRPr/>
          </a:p>
        </p:txBody>
      </p:sp>
      <p:sp>
        <p:nvSpPr>
          <p:cNvPr id="321" name="Google Shape;321;g318f3b353ec_0_53"/>
          <p:cNvSpPr txBox="1"/>
          <p:nvPr>
            <p:ph idx="1" type="body"/>
          </p:nvPr>
        </p:nvSpPr>
        <p:spPr>
          <a:xfrm>
            <a:off x="685800" y="1314450"/>
            <a:ext cx="77724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Specifications:</a:t>
            </a:r>
            <a:endParaRPr u="sng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Occur roughly every 10 years (10% chance every year)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Typically occur in areas of higher NDVI values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Area of wildfires is a range and determined by current trends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Ranges from ~1000 </a:t>
            </a:r>
            <a:r>
              <a:rPr lang="en-US" sz="2000"/>
              <a:t>acres</a:t>
            </a:r>
            <a:r>
              <a:rPr lang="en-US" sz="2000"/>
              <a:t> to ~400000 acres, as those are the general sizes of the major wildfires within the Pinaleño Mountains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Individuals within the wildfire’s range have a mortality rate of 70%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8f5951246_0_7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Steps Forward</a:t>
            </a:r>
            <a:endParaRPr/>
          </a:p>
        </p:txBody>
      </p:sp>
      <p:sp>
        <p:nvSpPr>
          <p:cNvPr id="328" name="Google Shape;328;g2f8f5951246_0_7"/>
          <p:cNvSpPr txBox="1"/>
          <p:nvPr>
            <p:ph idx="1" type="body"/>
          </p:nvPr>
        </p:nvSpPr>
        <p:spPr>
          <a:xfrm>
            <a:off x="685800" y="149240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Add wildfire events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Find average time of extinction of the Mount Graham red squirrel as sky island shrinks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Construct final paper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8f3b353ec_0_42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35" name="Google Shape;335;g318f3b353ec_0_42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Humphries, Murray M, et al. “The Determinants of Optimal Litter Size in Free-Ranging Red Squirrels.” </a:t>
            </a:r>
            <a:r>
              <a:rPr i="1" lang="en-US" sz="1100">
                <a:solidFill>
                  <a:schemeClr val="dk1"/>
                </a:solidFill>
              </a:rPr>
              <a:t>Ecology</a:t>
            </a:r>
            <a:r>
              <a:rPr lang="en-US" sz="1100">
                <a:solidFill>
                  <a:schemeClr val="dk1"/>
                </a:solidFill>
              </a:rPr>
              <a:t>, vol. 81, no.	 10, 2000, pp. 2867–2877.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n-US" sz="1100">
                <a:solidFill>
                  <a:schemeClr val="dk1"/>
                </a:solidFill>
              </a:rPr>
              <a:t>Steele, M. 1998. Mammalian Species. Pp. 1-9 in Tamiasciurus hudsonicus, Vol. 586. American Society of Mammalogists.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Koprowski, John. “Conservation Research Laboratorydr. John Koprowski - University of Arizona.” </a:t>
            </a:r>
            <a:r>
              <a:rPr i="1" lang="en-US" sz="1100">
                <a:solidFill>
                  <a:schemeClr val="dk1"/>
                </a:solidFill>
              </a:rPr>
              <a:t>CRL: Mount Graham Red	 Squirrel Monitoring Program: Project Data</a:t>
            </a:r>
            <a:r>
              <a:rPr lang="en-US" sz="1100">
                <a:solidFill>
                  <a:schemeClr val="dk1"/>
                </a:solidFill>
              </a:rPr>
              <a:t>, University of Arizona, 2019, 							cales.arizona.edu/research/redsquirrel/mgrs-data.html. Accessed 22 Nov. 2024.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Gabbert, Author Bill. “Frye Fire Archives.” </a:t>
            </a:r>
            <a:r>
              <a:rPr i="1" lang="en-US" sz="1100">
                <a:solidFill>
                  <a:schemeClr val="dk1"/>
                </a:solidFill>
              </a:rPr>
              <a:t>Wildfire Today</a:t>
            </a:r>
            <a:r>
              <a:rPr lang="en-US" sz="1100">
                <a:solidFill>
                  <a:schemeClr val="dk1"/>
                </a:solidFill>
              </a:rPr>
              <a:t>, 3 July 2017, wildfiretoday.com/tag/frye-fire/. Accessed 22 Nov. 	2024.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MacDonald, Glen, et al. “Drivers of California’s Changing Wildfires: A State-of-the-Knowledge Synthesis .” </a:t>
            </a:r>
            <a:r>
              <a:rPr i="1" lang="en-US" sz="1100">
                <a:solidFill>
                  <a:schemeClr val="dk1"/>
                </a:solidFill>
              </a:rPr>
              <a:t>International 	Journal of Wildland Fire</a:t>
            </a:r>
            <a:r>
              <a:rPr lang="en-US" sz="1100">
                <a:solidFill>
                  <a:schemeClr val="dk1"/>
                </a:solidFill>
              </a:rPr>
              <a:t>, 22 May 2023, p. A-T.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anja/Documents/5-resources/ppt/2018 ppt-with R/new/working files/graphics_HD-end-maroon.png" id="340" name="Google Shape;3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06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318f3b353ec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18f3b353ec_0_271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318f3b353ec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18f3b353ec_0_277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50 Years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18f3b353ec_0_277"/>
          <p:cNvSpPr txBox="1"/>
          <p:nvPr/>
        </p:nvSpPr>
        <p:spPr>
          <a:xfrm>
            <a:off x="2309400" y="4483650"/>
            <a:ext cx="411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Coe, Sharon J, et al. “Chapter 1: A Review of Historical Trends and Projections for Future Change of Climate and Vegetation.” </a:t>
            </a:r>
            <a:r>
              <a:rPr b="0" i="1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		Assessment of Climate Change and the Vulnerability of Wildlife in the Sky Islands of the Southwest</a:t>
            </a: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USFS, Fort Collins,	 Colorado, 2012, pp. 1–12, doi.org/10.2737/RMRS-GTR-273. Accessed 25 Oct. 2024. 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318f3b353ec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18f3b353ec_0_284"/>
          <p:cNvSpPr txBox="1"/>
          <p:nvPr/>
        </p:nvSpPr>
        <p:spPr>
          <a:xfrm>
            <a:off x="236875" y="93050"/>
            <a:ext cx="1421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18f3b353ec_0_284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rPr>
              <a:t>100 Years</a:t>
            </a:r>
            <a:endParaRPr b="0" i="0" sz="24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18f3b353ec_0_284"/>
          <p:cNvSpPr txBox="1"/>
          <p:nvPr/>
        </p:nvSpPr>
        <p:spPr>
          <a:xfrm>
            <a:off x="2309400" y="4483650"/>
            <a:ext cx="411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Coe, Sharon J, et al. “Chapter 1: A Review of Historical Trends and Projections for Future Change of Climate and Vegetation.” </a:t>
            </a:r>
            <a:r>
              <a:rPr b="0" i="1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		Assessment of Climate Change and the Vulnerability of Wildlife in the Sky Islands of the Southwest</a:t>
            </a:r>
            <a:r>
              <a:rPr b="0" i="0" lang="en-US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USFS, Fort Collins,	 Colorado, 2012, pp. 1–12, doi.org/10.2737/RMRS-GTR-273. Accessed 25 Oct. 2024. 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8f3b353ec_0_74"/>
          <p:cNvSpPr txBox="1"/>
          <p:nvPr>
            <p:ph type="title"/>
          </p:nvPr>
        </p:nvSpPr>
        <p:spPr>
          <a:xfrm>
            <a:off x="685800" y="534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Birth Rate</a:t>
            </a:r>
            <a:endParaRPr/>
          </a:p>
        </p:txBody>
      </p:sp>
      <p:pic>
        <p:nvPicPr>
          <p:cNvPr id="100" name="Google Shape;100;g318f3b353ec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950" y="722550"/>
            <a:ext cx="3856107" cy="4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8f3b353ec_0_107"/>
          <p:cNvSpPr txBox="1"/>
          <p:nvPr>
            <p:ph type="title"/>
          </p:nvPr>
        </p:nvSpPr>
        <p:spPr>
          <a:xfrm>
            <a:off x="685800" y="534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Birth Rate</a:t>
            </a:r>
            <a:endParaRPr/>
          </a:p>
        </p:txBody>
      </p:sp>
      <p:sp>
        <p:nvSpPr>
          <p:cNvPr id="107" name="Google Shape;107;g318f3b353ec_0_107"/>
          <p:cNvSpPr txBox="1"/>
          <p:nvPr/>
        </p:nvSpPr>
        <p:spPr>
          <a:xfrm>
            <a:off x="887850" y="678800"/>
            <a:ext cx="7368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Birth Rate = BBR * (1 / (1 + np.exp(0.5 * (x - 10))))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318f3b353ec_0_107"/>
          <p:cNvPicPr preferRelativeResize="0"/>
          <p:nvPr/>
        </p:nvPicPr>
        <p:blipFill rotWithShape="1">
          <a:blip r:embed="rId3">
            <a:alphaModFix/>
          </a:blip>
          <a:srcRect b="39" l="0" r="0" t="39"/>
          <a:stretch/>
        </p:blipFill>
        <p:spPr>
          <a:xfrm>
            <a:off x="1571851" y="1208775"/>
            <a:ext cx="6000300" cy="3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8f3b353ec_0_116"/>
          <p:cNvSpPr txBox="1"/>
          <p:nvPr>
            <p:ph type="title"/>
          </p:nvPr>
        </p:nvSpPr>
        <p:spPr>
          <a:xfrm>
            <a:off x="685800" y="-14367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How Individuals Die</a:t>
            </a:r>
            <a:endParaRPr sz="2400"/>
          </a:p>
        </p:txBody>
      </p:sp>
      <p:pic>
        <p:nvPicPr>
          <p:cNvPr id="115" name="Google Shape;115;g318f3b353ec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1" y="978475"/>
            <a:ext cx="8095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8f3b353ec_0_122"/>
          <p:cNvSpPr txBox="1"/>
          <p:nvPr/>
        </p:nvSpPr>
        <p:spPr>
          <a:xfrm>
            <a:off x="2803650" y="277495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BDP = (1 / (1 + np.exp(-0.4 * (age - average_lifespan)))</a:t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18f3b353ec_0_122"/>
          <p:cNvSpPr txBox="1"/>
          <p:nvPr/>
        </p:nvSpPr>
        <p:spPr>
          <a:xfrm>
            <a:off x="685075" y="64760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BDP = (1 / (1 + np.exp(-0.</a:t>
            </a:r>
            <a:r>
              <a:rPr lang="en-US" sz="1000">
                <a:solidFill>
                  <a:srgbClr val="595959"/>
                </a:solidFill>
              </a:rPr>
              <a:t>3</a:t>
            </a: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* (age - average_lifespan)))</a:t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18f3b353ec_0_122"/>
          <p:cNvSpPr txBox="1"/>
          <p:nvPr/>
        </p:nvSpPr>
        <p:spPr>
          <a:xfrm>
            <a:off x="5070825" y="64760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BDP = (1 / (1 + np.exp(-0.</a:t>
            </a:r>
            <a:r>
              <a:rPr lang="en-US" sz="1000">
                <a:solidFill>
                  <a:srgbClr val="595959"/>
                </a:solidFill>
              </a:rPr>
              <a:t>5</a:t>
            </a: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* (age - average_lifespan)))</a:t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18f3b353ec_0_122"/>
          <p:cNvSpPr txBox="1"/>
          <p:nvPr>
            <p:ph type="title"/>
          </p:nvPr>
        </p:nvSpPr>
        <p:spPr>
          <a:xfrm>
            <a:off x="120425" y="-985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Death Rate</a:t>
            </a:r>
            <a:endParaRPr/>
          </a:p>
        </p:txBody>
      </p:sp>
      <p:pic>
        <p:nvPicPr>
          <p:cNvPr id="125" name="Google Shape;125;g318f3b353ec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925" y="971150"/>
            <a:ext cx="4665999" cy="15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18f3b353ec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13" y="971150"/>
            <a:ext cx="4666015" cy="15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18f3b353ec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000" y="3130158"/>
            <a:ext cx="4665999" cy="155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VP-regents-PowerPoint-HD-3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